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svg" ContentType="image/svg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authors.xml" ContentType="application/vnd.ms-powerpoint.author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6" r:id="rId4"/>
  </p:sldMasterIdLst>
  <p:notesMasterIdLst>
    <p:notesMasterId r:id="rId8"/>
  </p:notesMasterIdLst>
  <p:handoutMasterIdLst>
    <p:handoutMasterId r:id="rId9"/>
  </p:handoutMasterIdLst>
  <p:sldIdLst>
    <p:sldId id="262" r:id="rId5"/>
    <p:sldId id="261" r:id="rId6"/>
    <p:sldId id="260" r:id="rId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9E6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-86" y="-154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882" y="133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C0F8075-1A65-4E2D-86FD-3149223795BF}" type="datetime1">
              <a:rPr lang="ru-RU" smtClean="0"/>
              <a:pPr rtl="0"/>
              <a:t>14.11.2025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F6790-AAC1-45DA-A380-9B168CABEF7B}" type="datetime1">
              <a:rPr lang="ru-RU" smtClean="0"/>
              <a:pPr/>
              <a:t>14.11.2025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3428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788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ru-RU" smtClean="0"/>
              <a:pPr rtl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694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1.svg"/><Relationship Id="rId7" Type="http://schemas.openxmlformats.org/officeDocument/2006/relationships/image" Target="../media/image2012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1813.sv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5.svg"/><Relationship Id="rId4" Type="http://schemas.openxmlformats.org/officeDocument/2006/relationships/image" Target="../media/image1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7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5.sv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0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xmlns="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ыночное сравнение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xmlns="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xmlns="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xmlns="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:a16="http://schemas.microsoft.com/office/drawing/2014/main" xmlns="" id="{B38B0D13-BD5F-460B-B337-F4A9342026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xmlns="" id="{BE72876B-D3DA-4462-9E24-3354D8D02A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Графический объект 14">
            <a:extLst>
              <a:ext uri="{FF2B5EF4-FFF2-40B4-BE49-F238E27FC236}">
                <a16:creationId xmlns:a16="http://schemas.microsoft.com/office/drawing/2014/main" xmlns="" id="{14A539B6-6E3F-41BA-ACE2-76E8BB6516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25" name="Объект 3">
            <a:extLst>
              <a:ext uri="{FF2B5EF4-FFF2-40B4-BE49-F238E27FC236}">
                <a16:creationId xmlns:a16="http://schemas.microsoft.com/office/drawing/2014/main" xmlns="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Объект 5">
            <a:extLst>
              <a:ext uri="{FF2B5EF4-FFF2-40B4-BE49-F238E27FC236}">
                <a16:creationId xmlns:a16="http://schemas.microsoft.com/office/drawing/2014/main" xmlns="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27" name="Объект 3">
            <a:extLst>
              <a:ext uri="{FF2B5EF4-FFF2-40B4-BE49-F238E27FC236}">
                <a16:creationId xmlns:a16="http://schemas.microsoft.com/office/drawing/2014/main" xmlns="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Два объек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:a16="http://schemas.microsoft.com/office/drawing/2014/main" xmlns="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Графический объект 13">
            <a:extLst>
              <a:ext uri="{FF2B5EF4-FFF2-40B4-BE49-F238E27FC236}">
                <a16:creationId xmlns:a16="http://schemas.microsoft.com/office/drawing/2014/main" xmlns="" id="{AE202E03-5C65-4305-B969-65220AD410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Заголовок 1">
            <a:extLst>
              <a:ext uri="{FF2B5EF4-FFF2-40B4-BE49-F238E27FC236}">
                <a16:creationId xmlns:a16="http://schemas.microsoft.com/office/drawing/2014/main" xmlns="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20" name="Текст 15">
            <a:extLst>
              <a:ext uri="{FF2B5EF4-FFF2-40B4-BE49-F238E27FC236}">
                <a16:creationId xmlns:a16="http://schemas.microsoft.com/office/drawing/2014/main" xmlns="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xmlns="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6" name="Текст 15">
            <a:extLst>
              <a:ext uri="{FF2B5EF4-FFF2-40B4-BE49-F238E27FC236}">
                <a16:creationId xmlns:a16="http://schemas.microsoft.com/office/drawing/2014/main" xmlns="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7" name="Текст 18">
            <a:extLst>
              <a:ext uri="{FF2B5EF4-FFF2-40B4-BE49-F238E27FC236}">
                <a16:creationId xmlns:a16="http://schemas.microsoft.com/office/drawing/2014/main" xmlns="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8" name="Текст 15">
            <a:extLst>
              <a:ext uri="{FF2B5EF4-FFF2-40B4-BE49-F238E27FC236}">
                <a16:creationId xmlns:a16="http://schemas.microsoft.com/office/drawing/2014/main" xmlns="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9" name="Текст 18">
            <a:extLst>
              <a:ext uri="{FF2B5EF4-FFF2-40B4-BE49-F238E27FC236}">
                <a16:creationId xmlns:a16="http://schemas.microsoft.com/office/drawing/2014/main" xmlns="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1" name="Дата 6">
            <a:extLst>
              <a:ext uri="{FF2B5EF4-FFF2-40B4-BE49-F238E27FC236}">
                <a16:creationId xmlns:a16="http://schemas.microsoft.com/office/drawing/2014/main" xmlns="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22" name="Нижний колонтитул 7">
            <a:extLst>
              <a:ext uri="{FF2B5EF4-FFF2-40B4-BE49-F238E27FC236}">
                <a16:creationId xmlns:a16="http://schemas.microsoft.com/office/drawing/2014/main" xmlns="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24" name="Номер слайда 8">
            <a:extLst>
              <a:ext uri="{FF2B5EF4-FFF2-40B4-BE49-F238E27FC236}">
                <a16:creationId xmlns:a16="http://schemas.microsoft.com/office/drawing/2014/main" xmlns="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D46070C-E825-43D0-99F4-8B4614131131}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Текст 10">
            <a:extLst>
              <a:ext uri="{FF2B5EF4-FFF2-40B4-BE49-F238E27FC236}">
                <a16:creationId xmlns:a16="http://schemas.microsoft.com/office/drawing/2014/main" xmlns="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Год</a:t>
            </a:r>
          </a:p>
        </p:txBody>
      </p:sp>
      <p:sp>
        <p:nvSpPr>
          <p:cNvPr id="7" name="Текст 10">
            <a:extLst>
              <a:ext uri="{FF2B5EF4-FFF2-40B4-BE49-F238E27FC236}">
                <a16:creationId xmlns:a16="http://schemas.microsoft.com/office/drawing/2014/main" xmlns="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8" name="Текст 10">
            <a:extLst>
              <a:ext uri="{FF2B5EF4-FFF2-40B4-BE49-F238E27FC236}">
                <a16:creationId xmlns:a16="http://schemas.microsoft.com/office/drawing/2014/main" xmlns="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9" name="Текст 10">
            <a:extLst>
              <a:ext uri="{FF2B5EF4-FFF2-40B4-BE49-F238E27FC236}">
                <a16:creationId xmlns:a16="http://schemas.microsoft.com/office/drawing/2014/main" xmlns="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0" name="Текст 10">
            <a:extLst>
              <a:ext uri="{FF2B5EF4-FFF2-40B4-BE49-F238E27FC236}">
                <a16:creationId xmlns:a16="http://schemas.microsoft.com/office/drawing/2014/main" xmlns="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ru-RU" noProof="0"/>
              <a:t>Год</a:t>
            </a:r>
          </a:p>
        </p:txBody>
      </p:sp>
      <p:sp>
        <p:nvSpPr>
          <p:cNvPr id="12" name="Текст 10">
            <a:extLst>
              <a:ext uri="{FF2B5EF4-FFF2-40B4-BE49-F238E27FC236}">
                <a16:creationId xmlns:a16="http://schemas.microsoft.com/office/drawing/2014/main" xmlns="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xmlns="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4" name="Текст 10">
            <a:extLst>
              <a:ext uri="{FF2B5EF4-FFF2-40B4-BE49-F238E27FC236}">
                <a16:creationId xmlns:a16="http://schemas.microsoft.com/office/drawing/2014/main" xmlns="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5" name="Текст 10">
            <a:extLst>
              <a:ext uri="{FF2B5EF4-FFF2-40B4-BE49-F238E27FC236}">
                <a16:creationId xmlns:a16="http://schemas.microsoft.com/office/drawing/2014/main" xmlns="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6" name="Текст 10">
            <a:extLst>
              <a:ext uri="{FF2B5EF4-FFF2-40B4-BE49-F238E27FC236}">
                <a16:creationId xmlns:a16="http://schemas.microsoft.com/office/drawing/2014/main" xmlns="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xmlns="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8" name="Текст 10">
            <a:extLst>
              <a:ext uri="{FF2B5EF4-FFF2-40B4-BE49-F238E27FC236}">
                <a16:creationId xmlns:a16="http://schemas.microsoft.com/office/drawing/2014/main" xmlns="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19" name="Текст 10">
            <a:extLst>
              <a:ext uri="{FF2B5EF4-FFF2-40B4-BE49-F238E27FC236}">
                <a16:creationId xmlns:a16="http://schemas.microsoft.com/office/drawing/2014/main" xmlns="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0" name="Текст 10">
            <a:extLst>
              <a:ext uri="{FF2B5EF4-FFF2-40B4-BE49-F238E27FC236}">
                <a16:creationId xmlns:a16="http://schemas.microsoft.com/office/drawing/2014/main" xmlns="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1" name="Текст 10">
            <a:extLst>
              <a:ext uri="{FF2B5EF4-FFF2-40B4-BE49-F238E27FC236}">
                <a16:creationId xmlns:a16="http://schemas.microsoft.com/office/drawing/2014/main" xmlns="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2" name="Текст 10">
            <a:extLst>
              <a:ext uri="{FF2B5EF4-FFF2-40B4-BE49-F238E27FC236}">
                <a16:creationId xmlns:a16="http://schemas.microsoft.com/office/drawing/2014/main" xmlns="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3" name="Текст 10">
            <a:extLst>
              <a:ext uri="{FF2B5EF4-FFF2-40B4-BE49-F238E27FC236}">
                <a16:creationId xmlns:a16="http://schemas.microsoft.com/office/drawing/2014/main" xmlns="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4" name="Текст 10">
            <a:extLst>
              <a:ext uri="{FF2B5EF4-FFF2-40B4-BE49-F238E27FC236}">
                <a16:creationId xmlns:a16="http://schemas.microsoft.com/office/drawing/2014/main" xmlns="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5" name="Текст 10">
            <a:extLst>
              <a:ext uri="{FF2B5EF4-FFF2-40B4-BE49-F238E27FC236}">
                <a16:creationId xmlns:a16="http://schemas.microsoft.com/office/drawing/2014/main" xmlns="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6" name="Текст 10">
            <a:extLst>
              <a:ext uri="{FF2B5EF4-FFF2-40B4-BE49-F238E27FC236}">
                <a16:creationId xmlns:a16="http://schemas.microsoft.com/office/drawing/2014/main" xmlns="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7" name="Текст 10">
            <a:extLst>
              <a:ext uri="{FF2B5EF4-FFF2-40B4-BE49-F238E27FC236}">
                <a16:creationId xmlns:a16="http://schemas.microsoft.com/office/drawing/2014/main" xmlns="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8" name="Текст 10">
            <a:extLst>
              <a:ext uri="{FF2B5EF4-FFF2-40B4-BE49-F238E27FC236}">
                <a16:creationId xmlns:a16="http://schemas.microsoft.com/office/drawing/2014/main" xmlns="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29" name="Текст 10">
            <a:extLst>
              <a:ext uri="{FF2B5EF4-FFF2-40B4-BE49-F238E27FC236}">
                <a16:creationId xmlns:a16="http://schemas.microsoft.com/office/drawing/2014/main" xmlns="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0" name="Текст 10">
            <a:extLst>
              <a:ext uri="{FF2B5EF4-FFF2-40B4-BE49-F238E27FC236}">
                <a16:creationId xmlns:a16="http://schemas.microsoft.com/office/drawing/2014/main" xmlns="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1" name="Текст 10">
            <a:extLst>
              <a:ext uri="{FF2B5EF4-FFF2-40B4-BE49-F238E27FC236}">
                <a16:creationId xmlns:a16="http://schemas.microsoft.com/office/drawing/2014/main" xmlns="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ММ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FFA35437-CCDE-4D92-B879-F23B329C8EC3}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6" name="Дата 2">
            <a:extLst>
              <a:ext uri="{FF2B5EF4-FFF2-40B4-BE49-F238E27FC236}">
                <a16:creationId xmlns:a16="http://schemas.microsoft.com/office/drawing/2014/main" xmlns="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37" name="Нижний колонтитул 3">
            <a:extLst>
              <a:ext uri="{FF2B5EF4-FFF2-40B4-BE49-F238E27FC236}">
                <a16:creationId xmlns:a16="http://schemas.microsoft.com/office/drawing/2014/main" xmlns="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38" name="Номер слайда 4">
            <a:extLst>
              <a:ext uri="{FF2B5EF4-FFF2-40B4-BE49-F238E27FC236}">
                <a16:creationId xmlns:a16="http://schemas.microsoft.com/office/drawing/2014/main" xmlns="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05632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полнитель графического элемента SmartArt 6">
            <a:extLst>
              <a:ext uri="{FF2B5EF4-FFF2-40B4-BE49-F238E27FC236}">
                <a16:creationId xmlns:a16="http://schemas.microsoft.com/office/drawing/2014/main" xmlns="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6776"/>
            <a:ext cx="10515600" cy="369764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графический элемент SmartArt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66988B2D-0240-4256-8268-4B9FF1E72363}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D8EEAAE1-3D04-41C3-B2D2-B3BEF34C3B27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команды: 4 человек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xmlns="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7" name="Рисунок 10">
            <a:extLst>
              <a:ext uri="{FF2B5EF4-FFF2-40B4-BE49-F238E27FC236}">
                <a16:creationId xmlns:a16="http://schemas.microsoft.com/office/drawing/2014/main" xmlns="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Рисунок 10">
            <a:extLst>
              <a:ext uri="{FF2B5EF4-FFF2-40B4-BE49-F238E27FC236}">
                <a16:creationId xmlns:a16="http://schemas.microsoft.com/office/drawing/2014/main" xmlns="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9" name="Рисунок 10">
            <a:extLst>
              <a:ext uri="{FF2B5EF4-FFF2-40B4-BE49-F238E27FC236}">
                <a16:creationId xmlns:a16="http://schemas.microsoft.com/office/drawing/2014/main" xmlns="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3248" y="5084524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xmlns="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692980" y="5099206"/>
            <a:ext cx="21357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xmlns="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83644" y="5099206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xmlns="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03525" y="5084524"/>
            <a:ext cx="2123742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Текст 2">
            <a:extLst>
              <a:ext uri="{FF2B5EF4-FFF2-40B4-BE49-F238E27FC236}">
                <a16:creationId xmlns:a16="http://schemas.microsoft.com/office/drawing/2014/main" xmlns="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xmlns="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8" name="Текст 2">
            <a:extLst>
              <a:ext uri="{FF2B5EF4-FFF2-40B4-BE49-F238E27FC236}">
                <a16:creationId xmlns:a16="http://schemas.microsoft.com/office/drawing/2014/main" xmlns="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xmlns="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4E4B72DA-52CB-4D39-A342-8857B4D959B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21D9BCDA-DFB7-41A4-A7C7-CEE86CEDCBE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2" pos="93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лайд команды: 8 человек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1" name="Рисунок 10">
            <a:extLst>
              <a:ext uri="{FF2B5EF4-FFF2-40B4-BE49-F238E27FC236}">
                <a16:creationId xmlns:a16="http://schemas.microsoft.com/office/drawing/2014/main" xmlns="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7" name="Рисунок 10">
            <a:extLst>
              <a:ext uri="{FF2B5EF4-FFF2-40B4-BE49-F238E27FC236}">
                <a16:creationId xmlns:a16="http://schemas.microsoft.com/office/drawing/2014/main" xmlns="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Рисунок 10">
            <a:extLst>
              <a:ext uri="{FF2B5EF4-FFF2-40B4-BE49-F238E27FC236}">
                <a16:creationId xmlns:a16="http://schemas.microsoft.com/office/drawing/2014/main" xmlns="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Autofit/>
          </a:bodyPr>
          <a:lstStyle>
            <a:lvl1pPr marL="0" indent="0" algn="l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9" name="Рисунок 10">
            <a:extLst>
              <a:ext uri="{FF2B5EF4-FFF2-40B4-BE49-F238E27FC236}">
                <a16:creationId xmlns:a16="http://schemas.microsoft.com/office/drawing/2014/main" xmlns="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Текст 2">
            <a:extLst>
              <a:ext uri="{FF2B5EF4-FFF2-40B4-BE49-F238E27FC236}">
                <a16:creationId xmlns:a16="http://schemas.microsoft.com/office/drawing/2014/main" xmlns="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xmlns="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:a16="http://schemas.microsoft.com/office/drawing/2014/main" xmlns="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xmlns="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8" name="Текст 2">
            <a:extLst>
              <a:ext uri="{FF2B5EF4-FFF2-40B4-BE49-F238E27FC236}">
                <a16:creationId xmlns:a16="http://schemas.microsoft.com/office/drawing/2014/main" xmlns="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xmlns="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xmlns="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5" name="Рисунок 10">
            <a:extLst>
              <a:ext uri="{FF2B5EF4-FFF2-40B4-BE49-F238E27FC236}">
                <a16:creationId xmlns:a16="http://schemas.microsoft.com/office/drawing/2014/main" xmlns="" id="{1EBAEB1D-A7F9-4F90-B642-4277D3802B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0">
            <a:extLst>
              <a:ext uri="{FF2B5EF4-FFF2-40B4-BE49-F238E27FC236}">
                <a16:creationId xmlns:a16="http://schemas.microsoft.com/office/drawing/2014/main" xmlns="" id="{9461A69E-14C8-4325-89AF-D4257C1C05B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0">
            <a:extLst>
              <a:ext uri="{FF2B5EF4-FFF2-40B4-BE49-F238E27FC236}">
                <a16:creationId xmlns:a16="http://schemas.microsoft.com/office/drawing/2014/main" xmlns="" id="{0FB38616-82FB-4DAD-A82E-3777ACB411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10">
            <a:extLst>
              <a:ext uri="{FF2B5EF4-FFF2-40B4-BE49-F238E27FC236}">
                <a16:creationId xmlns:a16="http://schemas.microsoft.com/office/drawing/2014/main" xmlns="" id="{622ED9F4-EB9B-4588-8501-BFECB846EE7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4" name="Текст 2">
            <a:extLst>
              <a:ext uri="{FF2B5EF4-FFF2-40B4-BE49-F238E27FC236}">
                <a16:creationId xmlns:a16="http://schemas.microsoft.com/office/drawing/2014/main" xmlns="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2" name="Текст 2">
            <a:extLst>
              <a:ext uri="{FF2B5EF4-FFF2-40B4-BE49-F238E27FC236}">
                <a16:creationId xmlns:a16="http://schemas.microsoft.com/office/drawing/2014/main" xmlns="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9" name="Текст 2">
            <a:extLst>
              <a:ext uri="{FF2B5EF4-FFF2-40B4-BE49-F238E27FC236}">
                <a16:creationId xmlns:a16="http://schemas.microsoft.com/office/drawing/2014/main" xmlns="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3" name="Текст 2">
            <a:extLst>
              <a:ext uri="{FF2B5EF4-FFF2-40B4-BE49-F238E27FC236}">
                <a16:creationId xmlns:a16="http://schemas.microsoft.com/office/drawing/2014/main" xmlns="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0" name="Текст 2">
            <a:extLst>
              <a:ext uri="{FF2B5EF4-FFF2-40B4-BE49-F238E27FC236}">
                <a16:creationId xmlns:a16="http://schemas.microsoft.com/office/drawing/2014/main" xmlns="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4" name="Текст 2">
            <a:extLst>
              <a:ext uri="{FF2B5EF4-FFF2-40B4-BE49-F238E27FC236}">
                <a16:creationId xmlns:a16="http://schemas.microsoft.com/office/drawing/2014/main" xmlns="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1" name="Текст 2">
            <a:extLst>
              <a:ext uri="{FF2B5EF4-FFF2-40B4-BE49-F238E27FC236}">
                <a16:creationId xmlns:a16="http://schemas.microsoft.com/office/drawing/2014/main" xmlns="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65" name="Текст 2">
            <a:extLst>
              <a:ext uri="{FF2B5EF4-FFF2-40B4-BE49-F238E27FC236}">
                <a16:creationId xmlns:a16="http://schemas.microsoft.com/office/drawing/2014/main" xmlns="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xmlns="" id="{B0DFD584-E5CF-41EF-B51E-679CE22DDF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Графический объект 13">
            <a:extLst>
              <a:ext uri="{FF2B5EF4-FFF2-40B4-BE49-F238E27FC236}">
                <a16:creationId xmlns:a16="http://schemas.microsoft.com/office/drawing/2014/main" xmlns="" id="{E5C02DDF-25A6-42C7-9525-F279CE2095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одержимо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xmlns="" id="{ADC2540D-94C4-405B-8607-0CEDD6F54B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xmlns="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4" name="Объект 10">
            <a:extLst>
              <a:ext uri="{FF2B5EF4-FFF2-40B4-BE49-F238E27FC236}">
                <a16:creationId xmlns:a16="http://schemas.microsoft.com/office/drawing/2014/main" xmlns="" id="{11C6EC54-ADFA-4CFF-9E9B-DC7E96C854C2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0565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xmlns="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Объект 10">
            <a:extLst>
              <a:ext uri="{FF2B5EF4-FFF2-40B4-BE49-F238E27FC236}">
                <a16:creationId xmlns:a16="http://schemas.microsoft.com/office/drawing/2014/main" xmlns="" id="{1B6DD41C-FCE2-4AC6-A235-2FF1B905DAA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3011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21" name="Текст 2">
            <a:extLst>
              <a:ext uri="{FF2B5EF4-FFF2-40B4-BE49-F238E27FC236}">
                <a16:creationId xmlns:a16="http://schemas.microsoft.com/office/drawing/2014/main" xmlns="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19" name="Текст 2">
            <a:extLst>
              <a:ext uri="{FF2B5EF4-FFF2-40B4-BE49-F238E27FC236}">
                <a16:creationId xmlns:a16="http://schemas.microsoft.com/office/drawing/2014/main" xmlns="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xmlns="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6" name="Объект 10">
            <a:extLst>
              <a:ext uri="{FF2B5EF4-FFF2-40B4-BE49-F238E27FC236}">
                <a16:creationId xmlns:a16="http://schemas.microsoft.com/office/drawing/2014/main" xmlns="" id="{CEB4C3DB-E51E-4479-90C2-DFE5DB4B248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ru-RU" noProof="0"/>
              <a:t>Щелкните, чтобы добавить содержимое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xmlns="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№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xmlns="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463D7850-C2A6-43CE-BBE4-8E81A0A593B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EBAD3E03-2E3B-440C-9105-6F9D33006D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бъект 3">
            <a:extLst>
              <a:ext uri="{FF2B5EF4-FFF2-40B4-BE49-F238E27FC236}">
                <a16:creationId xmlns:a16="http://schemas.microsoft.com/office/drawing/2014/main" xmlns="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Свод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Дата 6">
            <a:extLst>
              <a:ext uri="{FF2B5EF4-FFF2-40B4-BE49-F238E27FC236}">
                <a16:creationId xmlns:a16="http://schemas.microsoft.com/office/drawing/2014/main" xmlns="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22" name="Нижний колонтитул 7">
            <a:extLst>
              <a:ext uri="{FF2B5EF4-FFF2-40B4-BE49-F238E27FC236}">
                <a16:creationId xmlns:a16="http://schemas.microsoft.com/office/drawing/2014/main" xmlns="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24" name="Номер слайда 8">
            <a:extLst>
              <a:ext uri="{FF2B5EF4-FFF2-40B4-BE49-F238E27FC236}">
                <a16:creationId xmlns:a16="http://schemas.microsoft.com/office/drawing/2014/main" xmlns="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pos="30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ключение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pic>
        <p:nvPicPr>
          <p:cNvPr id="6" name="Графический объект 5">
            <a:extLst>
              <a:ext uri="{FF2B5EF4-FFF2-40B4-BE49-F238E27FC236}">
                <a16:creationId xmlns:a16="http://schemas.microsoft.com/office/drawing/2014/main" xmlns="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Дата 6">
            <a:extLst>
              <a:ext uri="{FF2B5EF4-FFF2-40B4-BE49-F238E27FC236}">
                <a16:creationId xmlns:a16="http://schemas.microsoft.com/office/drawing/2014/main" xmlns="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xmlns="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xmlns="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2935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Повестка дн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xmlns="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63127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Графический объект 10">
            <a:extLst>
              <a:ext uri="{FF2B5EF4-FFF2-40B4-BE49-F238E27FC236}">
                <a16:creationId xmlns:a16="http://schemas.microsoft.com/office/drawing/2014/main" xmlns="" id="{9D2AF524-D4B4-4A3A-9CE4-EDAFE1D5A3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>
              <a:latin typeface="Arial" panose="020B060402020202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xmlns="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17" name="Текст 15">
            <a:extLst>
              <a:ext uri="{FF2B5EF4-FFF2-40B4-BE49-F238E27FC236}">
                <a16:creationId xmlns:a16="http://schemas.microsoft.com/office/drawing/2014/main" xmlns="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18" name="Текст 15">
            <a:extLst>
              <a:ext uri="{FF2B5EF4-FFF2-40B4-BE49-F238E27FC236}">
                <a16:creationId xmlns:a16="http://schemas.microsoft.com/office/drawing/2014/main" xmlns="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:a16="http://schemas.microsoft.com/office/drawing/2014/main" xmlns="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4" name="Текст 15">
            <a:extLst>
              <a:ext uri="{FF2B5EF4-FFF2-40B4-BE49-F238E27FC236}">
                <a16:creationId xmlns:a16="http://schemas.microsoft.com/office/drawing/2014/main" xmlns="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5" name="Текст 15">
            <a:extLst>
              <a:ext uri="{FF2B5EF4-FFF2-40B4-BE49-F238E27FC236}">
                <a16:creationId xmlns:a16="http://schemas.microsoft.com/office/drawing/2014/main" xmlns="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8256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6" name="Текст 15">
            <a:extLst>
              <a:ext uri="{FF2B5EF4-FFF2-40B4-BE49-F238E27FC236}">
                <a16:creationId xmlns:a16="http://schemas.microsoft.com/office/drawing/2014/main" xmlns="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37" name="Текст 15">
            <a:extLst>
              <a:ext uri="{FF2B5EF4-FFF2-40B4-BE49-F238E27FC236}">
                <a16:creationId xmlns:a16="http://schemas.microsoft.com/office/drawing/2014/main" xmlns="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D3795F91-C721-4363-956D-756673AE79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8AC14461-E27D-413D-B31A-47B74646AF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4D6AEA4C-7710-4829-BA87-8DD77F1593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E9BD473E-6203-491C-87AC-54AC0AB233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ru-RU" noProof="0"/>
              <a:t>20XX г.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5823" y="6356350"/>
            <a:ext cx="1808712" cy="365125"/>
          </a:xfrm>
        </p:spPr>
        <p:txBody>
          <a:bodyPr rtlCol="0"/>
          <a:lstStyle>
            <a:lvl1pPr algn="l"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3 столбцами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xmlns="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xmlns="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1" name="Текст 15">
            <a:extLst>
              <a:ext uri="{FF2B5EF4-FFF2-40B4-BE49-F238E27FC236}">
                <a16:creationId xmlns:a16="http://schemas.microsoft.com/office/drawing/2014/main" xmlns="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xmlns="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3" name="Текст 15">
            <a:extLst>
              <a:ext uri="{FF2B5EF4-FFF2-40B4-BE49-F238E27FC236}">
                <a16:creationId xmlns:a16="http://schemas.microsoft.com/office/drawing/2014/main" xmlns="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xmlns="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2" name="Текст 15">
            <a:extLst>
              <a:ext uri="{FF2B5EF4-FFF2-40B4-BE49-F238E27FC236}">
                <a16:creationId xmlns:a16="http://schemas.microsoft.com/office/drawing/2014/main" xmlns="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3" name="Текст 18">
            <a:extLst>
              <a:ext uri="{FF2B5EF4-FFF2-40B4-BE49-F238E27FC236}">
                <a16:creationId xmlns:a16="http://schemas.microsoft.com/office/drawing/2014/main" xmlns="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xmlns="" id="{9298DCF7-7DC1-4618-8133-F63847B0AFE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653A6567-233D-4A3B-B52B-DE7E5E35A1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Графический объект 6">
            <a:extLst>
              <a:ext uri="{FF2B5EF4-FFF2-40B4-BE49-F238E27FC236}">
                <a16:creationId xmlns:a16="http://schemas.microsoft.com/office/drawing/2014/main" xmlns="" id="{64D564EB-CA78-42C6-AD76-3C4E7B3AEA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8" name="Графический объект 7">
            <a:extLst>
              <a:ext uri="{FF2B5EF4-FFF2-40B4-BE49-F238E27FC236}">
                <a16:creationId xmlns:a16="http://schemas.microsoft.com/office/drawing/2014/main" xmlns="" id="{1CFFBB3A-BDCF-4878-8D04-E8BB9A050E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имое с 2 столбца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xmlns="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xmlns="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xmlns="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8" name="Текст 18">
            <a:extLst>
              <a:ext uri="{FF2B5EF4-FFF2-40B4-BE49-F238E27FC236}">
                <a16:creationId xmlns:a16="http://schemas.microsoft.com/office/drawing/2014/main" xmlns="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:a16="http://schemas.microsoft.com/office/drawing/2014/main" xmlns="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xmlns="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23" name="Текст 15">
            <a:extLst>
              <a:ext uri="{FF2B5EF4-FFF2-40B4-BE49-F238E27FC236}">
                <a16:creationId xmlns:a16="http://schemas.microsoft.com/office/drawing/2014/main" xmlns="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24" name="Текст 18">
            <a:extLst>
              <a:ext uri="{FF2B5EF4-FFF2-40B4-BE49-F238E27FC236}">
                <a16:creationId xmlns:a16="http://schemas.microsoft.com/office/drawing/2014/main" xmlns="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  <p:pic>
        <p:nvPicPr>
          <p:cNvPr id="2" name="Графический объект 1">
            <a:extLst>
              <a:ext uri="{FF2B5EF4-FFF2-40B4-BE49-F238E27FC236}">
                <a16:creationId xmlns:a16="http://schemas.microsoft.com/office/drawing/2014/main" xmlns="" id="{6D8D9106-8780-461D-9091-E074B0A3C9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Вступлени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ата 6">
            <a:extLst>
              <a:ext uri="{FF2B5EF4-FFF2-40B4-BE49-F238E27FC236}">
                <a16:creationId xmlns:a16="http://schemas.microsoft.com/office/drawing/2014/main" xmlns="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xmlns="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xmlns="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рыв раздела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СТИЛЬ ЗАГОЛОВКА НА ОБРАЗЦЕ СЛАЙДА</a:t>
            </a:r>
          </a:p>
        </p:txBody>
      </p:sp>
      <p:pic>
        <p:nvPicPr>
          <p:cNvPr id="5" name="Графический объект 4">
            <a:extLst>
              <a:ext uri="{FF2B5EF4-FFF2-40B4-BE49-F238E27FC236}">
                <a16:creationId xmlns:a16="http://schemas.microsoft.com/office/drawing/2014/main" xmlns="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Графический объект 6">
            <a:extLst>
              <a:ext uri="{FF2B5EF4-FFF2-40B4-BE49-F238E27FC236}">
                <a16:creationId xmlns:a16="http://schemas.microsoft.com/office/drawing/2014/main" xmlns="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СТИЛЬ ОБРАЗЦА ЗАГОЛОВКА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Текст 15">
            <a:extLst>
              <a:ext uri="{FF2B5EF4-FFF2-40B4-BE49-F238E27FC236}">
                <a16:creationId xmlns:a16="http://schemas.microsoft.com/office/drawing/2014/main" xmlns="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2" name="Текст 18">
            <a:extLst>
              <a:ext uri="{FF2B5EF4-FFF2-40B4-BE49-F238E27FC236}">
                <a16:creationId xmlns:a16="http://schemas.microsoft.com/office/drawing/2014/main" xmlns="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3" name="Текст 15">
            <a:extLst>
              <a:ext uri="{FF2B5EF4-FFF2-40B4-BE49-F238E27FC236}">
                <a16:creationId xmlns:a16="http://schemas.microsoft.com/office/drawing/2014/main" xmlns="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4" name="Текст 18">
            <a:extLst>
              <a:ext uri="{FF2B5EF4-FFF2-40B4-BE49-F238E27FC236}">
                <a16:creationId xmlns:a16="http://schemas.microsoft.com/office/drawing/2014/main" xmlns="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ЩЕЛКНИТЕ, ЧТОБЫ ДОБАВИТЬ ПОДЗАГОЛОВОК</a:t>
            </a:r>
          </a:p>
        </p:txBody>
      </p:sp>
      <p:sp>
        <p:nvSpPr>
          <p:cNvPr id="16" name="Текст 18">
            <a:extLst>
              <a:ext uri="{FF2B5EF4-FFF2-40B4-BE49-F238E27FC236}">
                <a16:creationId xmlns:a16="http://schemas.microsoft.com/office/drawing/2014/main" xmlns="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Текст слайда</a:t>
            </a:r>
          </a:p>
        </p:txBody>
      </p:sp>
      <p:sp>
        <p:nvSpPr>
          <p:cNvPr id="17" name="Дата 2">
            <a:extLst>
              <a:ext uri="{FF2B5EF4-FFF2-40B4-BE49-F238E27FC236}">
                <a16:creationId xmlns:a16="http://schemas.microsoft.com/office/drawing/2014/main" xmlns="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18" name="Нижний колонтитул 3">
            <a:extLst>
              <a:ext uri="{FF2B5EF4-FFF2-40B4-BE49-F238E27FC236}">
                <a16:creationId xmlns:a16="http://schemas.microsoft.com/office/drawing/2014/main" xmlns="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19" name="Номер слайда 4">
            <a:extLst>
              <a:ext uri="{FF2B5EF4-FFF2-40B4-BE49-F238E27FC236}">
                <a16:creationId xmlns:a16="http://schemas.microsoft.com/office/drawing/2014/main" xmlns="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объект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1" name="Текст 2">
            <a:extLst>
              <a:ext uri="{FF2B5EF4-FFF2-40B4-BE49-F238E27FC236}">
                <a16:creationId xmlns:a16="http://schemas.microsoft.com/office/drawing/2014/main" xmlns="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ОБРАЗЕЦ ТЕКСТА</a:t>
            </a:r>
          </a:p>
        </p:txBody>
      </p:sp>
      <p:sp>
        <p:nvSpPr>
          <p:cNvPr id="22" name="Объект 3">
            <a:extLst>
              <a:ext uri="{FF2B5EF4-FFF2-40B4-BE49-F238E27FC236}">
                <a16:creationId xmlns:a16="http://schemas.microsoft.com/office/drawing/2014/main" xmlns="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ru-RU" noProof="0"/>
              <a:t>Набор слайдов для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ru-RU" noProof="0" smtClean="0"/>
              <a:pPr rtl="0"/>
              <a:t>‹#›</a:t>
            </a:fld>
            <a:endParaRPr lang="ru-RU" noProof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463D7850-C2A6-43CE-BBE4-8E81A0A593B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EBAD3E03-2E3B-440C-9105-6F9D33006D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noProof="0"/>
              <a:t>20ГГ</a:t>
            </a:r>
            <a:endParaRPr lang="ru-R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noProof="0"/>
              <a:t>Набор слайдов для презентации</a:t>
            </a:r>
            <a:endParaRPr lang="ru-R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5CEABB6-07DC-46E8-9B57-56EC44A396E5}" type="slidenum">
              <a:rPr lang="ru-RU" noProof="0" smtClean="0"/>
              <a:pPr/>
              <a:t>‹#›</a:t>
            </a:fld>
            <a:endParaRPr lang="ru-RU" noProof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92" r:id="rId13"/>
    <p:sldLayoutId id="2147483681" r:id="rId14"/>
    <p:sldLayoutId id="2147483674" r:id="rId15"/>
    <p:sldLayoutId id="2147483675" r:id="rId16"/>
    <p:sldLayoutId id="2147483696" r:id="rId17"/>
    <p:sldLayoutId id="2147483677" r:id="rId18"/>
    <p:sldLayoutId id="2147483678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28F602C-7F98-4C02-99D4-ED65E00D6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/>
          <a:p>
            <a:pPr rtl="0"/>
            <a:fld id="{19B51A1E-902D-48AF-9020-955120F399B6}" type="slidenum">
              <a:rPr lang="ru-RU" smtClean="0"/>
              <a:pPr rtl="0"/>
              <a:t>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0162" y="789021"/>
            <a:ext cx="6096000" cy="2949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 решения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Новокузнецкого </a:t>
            </a: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городского Совета народных </a:t>
            </a: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депутатов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бюджете Новокузнецкого городского округа на 2026 год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 плановый </a:t>
            </a: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период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и 2028 годов</a:t>
            </a: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чтение)</a:t>
            </a:r>
          </a:p>
        </p:txBody>
      </p:sp>
    </p:spTree>
    <p:extLst>
      <p:ext uri="{BB962C8B-B14F-4D97-AF65-F5344CB8AC3E}">
        <p14:creationId xmlns="" xmlns:p14="http://schemas.microsoft.com/office/powerpoint/2010/main" val="2243494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D779DE4-CAEA-4617-897E-FEC9A2AC2D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07487" y="263769"/>
            <a:ext cx="3343836" cy="21197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основные характеристики бюджета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5C594564-4FC6-401A-8586-44735EE819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93340" y="4625793"/>
            <a:ext cx="2061884" cy="645459"/>
          </a:xfrm>
        </p:spPr>
        <p:txBody>
          <a:bodyPr rtlCol="0"/>
          <a:lstStyle/>
          <a:p>
            <a:pPr>
              <a:lnSpc>
                <a:spcPct val="70000"/>
              </a:lnSpc>
            </a:pPr>
            <a:r>
              <a:rPr lang="ru-RU" sz="1300" spc="50" dirty="0" smtClean="0"/>
              <a:t>Источники финансирования бюджета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D7EB25CA-DA83-483D-AF83-0001BDF2DE2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67065" y="1280713"/>
            <a:ext cx="5539095" cy="1010842"/>
          </a:xfrm>
        </p:spPr>
        <p:txBody>
          <a:bodyPr rtlCol="0">
            <a:normAutofit/>
          </a:bodyPr>
          <a:lstStyle/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1300" cap="all" dirty="0" smtClean="0"/>
              <a:t>Доходы</a:t>
            </a:r>
            <a:r>
              <a:rPr lang="ru-RU" sz="1300" dirty="0" smtClean="0"/>
              <a:t> </a:t>
            </a:r>
            <a:r>
              <a:rPr lang="ru-RU" sz="1300" dirty="0" smtClean="0"/>
              <a:t>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25 414</a:t>
            </a:r>
            <a:endParaRPr lang="ru-RU" sz="2000" b="1" cap="all" spc="15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1300" cap="all" dirty="0" smtClean="0"/>
              <a:t>Расходы</a:t>
            </a:r>
            <a:r>
              <a:rPr lang="ru-RU" sz="1300" dirty="0" smtClean="0"/>
              <a:t>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25 839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1300" cap="all" dirty="0" smtClean="0"/>
              <a:t>Дефицит</a:t>
            </a:r>
            <a:r>
              <a:rPr lang="ru-RU" sz="1300" dirty="0" smtClean="0"/>
              <a:t> </a:t>
            </a:r>
            <a:r>
              <a:rPr lang="ru-RU" sz="1300" dirty="0" smtClean="0"/>
              <a:t>    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452</a:t>
            </a:r>
            <a:endParaRPr lang="ru-RU" sz="2000" b="1" cap="all" spc="15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xmlns="" id="{E3984D70-BD95-4E1F-9725-902B5D74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ru-RU" smtClean="0"/>
              <a:pPr rtl="0"/>
              <a:t>2</a:t>
            </a:fld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735669" y="2604895"/>
            <a:ext cx="832279" cy="312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7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76670" y="1532964"/>
            <a:ext cx="832279" cy="312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7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</a:t>
            </a:r>
            <a:endParaRPr lang="ru-RU" sz="2000" b="1" cap="all" spc="15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8"/>
          </p:nvPr>
        </p:nvSpPr>
        <p:spPr>
          <a:xfrm>
            <a:off x="4842593" y="2198470"/>
            <a:ext cx="5539095" cy="1010842"/>
          </a:xfrm>
        </p:spPr>
        <p:txBody>
          <a:bodyPr/>
          <a:lstStyle/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1300" cap="all" dirty="0" smtClean="0"/>
              <a:t>Доходы </a:t>
            </a:r>
            <a:r>
              <a:rPr lang="ru-RU" sz="1300" cap="all" dirty="0" smtClean="0"/>
              <a:t>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26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476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1300" cap="all" dirty="0" smtClean="0"/>
              <a:t>Расходы </a:t>
            </a:r>
            <a:r>
              <a:rPr lang="ru-RU" sz="1300" cap="all" dirty="0" smtClean="0"/>
              <a:t>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26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476</a:t>
            </a:r>
          </a:p>
          <a:p>
            <a:pPr>
              <a:lnSpc>
                <a:spcPts val="1600"/>
              </a:lnSpc>
              <a:spcBef>
                <a:spcPts val="0"/>
              </a:spcBef>
            </a:pPr>
            <a:r>
              <a:rPr lang="ru-RU" sz="1300" cap="all" dirty="0" smtClean="0"/>
              <a:t>Дефицит </a:t>
            </a:r>
            <a:r>
              <a:rPr lang="ru-RU" sz="1300" cap="all" dirty="0" smtClean="0"/>
              <a:t>           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298486" y="4760261"/>
            <a:ext cx="1584087" cy="312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7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2026-2028</a:t>
            </a:r>
            <a:endParaRPr lang="ru-RU" sz="1200" b="1" cap="all" spc="15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Текст 9">
            <a:extLst>
              <a:ext uri="{FF2B5EF4-FFF2-40B4-BE49-F238E27FC236}">
                <a16:creationId xmlns:a16="http://schemas.microsoft.com/office/drawing/2014/main" xmlns="" id="{02D305EF-9A88-496B-BFC1-D589A01EE381}"/>
              </a:ext>
            </a:extLst>
          </p:cNvPr>
          <p:cNvSpPr txBox="1">
            <a:spLocks/>
          </p:cNvSpPr>
          <p:nvPr/>
        </p:nvSpPr>
        <p:spPr>
          <a:xfrm>
            <a:off x="7089668" y="4429976"/>
            <a:ext cx="4779601" cy="2428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>
              <a:lnSpc>
                <a:spcPts val="1600"/>
              </a:lnSpc>
            </a:pP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Кредиты кредитных организаций </a:t>
            </a: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142</a:t>
            </a:r>
          </a:p>
          <a:p>
            <a:pPr lvl="0">
              <a:lnSpc>
                <a:spcPts val="1600"/>
              </a:lnSpc>
            </a:pP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Бюджетные </a:t>
            </a: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кредиты из других </a:t>
            </a: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бюджетов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-717</a:t>
            </a: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600"/>
              </a:lnSpc>
            </a:pPr>
            <a:endParaRPr lang="ru-RU" sz="800" spc="5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600"/>
              </a:lnSpc>
            </a:pP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Кредиты кредитных </a:t>
            </a: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         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550</a:t>
            </a: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600"/>
              </a:lnSpc>
            </a:pP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Бюджетные кредиты из других </a:t>
            </a: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бюджетов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-550</a:t>
            </a: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600"/>
              </a:lnSpc>
            </a:pPr>
            <a:endParaRPr lang="ru-RU" sz="800" spc="5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600"/>
              </a:lnSpc>
            </a:pP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Кредиты кредитных </a:t>
            </a: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         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686</a:t>
            </a: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ts val="1600"/>
              </a:lnSpc>
            </a:pP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Бюджетные кредиты из других </a:t>
            </a:r>
            <a:r>
              <a:rPr lang="ru-RU" sz="1300" spc="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бюджетов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-686</a:t>
            </a: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1300" spc="5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ru-RU" sz="1300" spc="5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6732494" y="1192306"/>
            <a:ext cx="690283" cy="9054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9610165" y="1497106"/>
            <a:ext cx="277906" cy="8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Текст 6">
            <a:extLst>
              <a:ext uri="{FF2B5EF4-FFF2-40B4-BE49-F238E27FC236}">
                <a16:creationId xmlns:a16="http://schemas.microsoft.com/office/drawing/2014/main" xmlns="" id="{D7EB25CA-DA83-483D-AF83-0001BDF2DE2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08357" y="3621741"/>
            <a:ext cx="2752301" cy="618565"/>
          </a:xfrm>
        </p:spPr>
        <p:txBody>
          <a:bodyPr rtlCol="0">
            <a:normAutofit/>
          </a:bodyPr>
          <a:lstStyle/>
          <a:p>
            <a:pPr>
              <a:spcBef>
                <a:spcPts val="600"/>
              </a:spcBef>
            </a:pPr>
            <a:r>
              <a:rPr lang="ru-RU" sz="1300" cap="all" dirty="0" smtClean="0"/>
              <a:t>Верхний предел</a:t>
            </a:r>
            <a:r>
              <a:rPr lang="ru-RU" sz="1300" dirty="0" smtClean="0"/>
              <a:t>*</a:t>
            </a: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56328" y="3684495"/>
            <a:ext cx="1810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0000"/>
              </a:lnSpc>
              <a:spcBef>
                <a:spcPts val="1000"/>
              </a:spcBef>
            </a:pPr>
            <a:r>
              <a:rPr lang="ru-RU" sz="2000" b="1" cap="all" spc="1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2027- 2029</a:t>
            </a:r>
            <a:endParaRPr lang="ru-RU" sz="2000" b="1" cap="all" spc="15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4446" y="6427693"/>
            <a:ext cx="5217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</a:rPr>
              <a:t>*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</a:rPr>
              <a:t>максимальная сумма заимствований, которую может взять на себя </a:t>
            </a:r>
            <a:r>
              <a:rPr lang="ru-RU" sz="1000" dirty="0" smtClean="0">
                <a:solidFill>
                  <a:schemeClr val="accent1">
                    <a:lumMod val="75000"/>
                  </a:schemeClr>
                </a:solidFill>
              </a:rPr>
              <a:t>бюджет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Текст 6">
            <a:extLst>
              <a:ext uri="{FF2B5EF4-FFF2-40B4-BE49-F238E27FC236}">
                <a16:creationId xmlns:a16="http://schemas.microsoft.com/office/drawing/2014/main" xmlns="" id="{D7EB25CA-DA83-483D-AF83-0001BDF2DE2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37159" y="3415551"/>
            <a:ext cx="3514300" cy="1308848"/>
          </a:xfrm>
        </p:spPr>
        <p:txBody>
          <a:bodyPr rtlCol="0">
            <a:normAutofit/>
          </a:bodyPr>
          <a:lstStyle/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ru-RU" sz="1300" dirty="0" smtClean="0"/>
              <a:t>на </a:t>
            </a:r>
            <a:r>
              <a:rPr lang="ru-RU" sz="1300" dirty="0" smtClean="0"/>
              <a:t>1 января </a:t>
            </a:r>
            <a:r>
              <a:rPr lang="ru-RU" sz="1300" dirty="0" smtClean="0"/>
              <a:t>2027</a:t>
            </a:r>
            <a:r>
              <a:rPr lang="ru-RU" sz="12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2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5 097</a:t>
            </a: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ru-RU" sz="1300" dirty="0" smtClean="0"/>
              <a:t>на </a:t>
            </a:r>
            <a:r>
              <a:rPr lang="ru-RU" sz="1300" dirty="0" smtClean="0"/>
              <a:t>1 января </a:t>
            </a:r>
            <a:r>
              <a:rPr lang="ru-RU" sz="1300" dirty="0" smtClean="0"/>
              <a:t>2028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5 097</a:t>
            </a:r>
          </a:p>
          <a:p>
            <a:pPr>
              <a:lnSpc>
                <a:spcPts val="1200"/>
              </a:lnSpc>
              <a:spcBef>
                <a:spcPts val="600"/>
              </a:spcBef>
            </a:pPr>
            <a:r>
              <a:rPr lang="ru-RU" sz="1300" dirty="0" smtClean="0"/>
              <a:t>на </a:t>
            </a:r>
            <a:r>
              <a:rPr lang="ru-RU" sz="1300" dirty="0" smtClean="0"/>
              <a:t>1 января </a:t>
            </a:r>
            <a:r>
              <a:rPr lang="ru-RU" sz="1300" dirty="0" smtClean="0"/>
              <a:t>2029       </a:t>
            </a:r>
            <a:r>
              <a:rPr lang="ru-RU" sz="2000" b="1" cap="all" spc="1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5 097</a:t>
            </a:r>
          </a:p>
          <a:p>
            <a:pPr>
              <a:spcBef>
                <a:spcPts val="0"/>
              </a:spcBef>
            </a:pPr>
            <a:endParaRPr lang="ru-RU" sz="2000" b="1" cap="all" spc="15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Текст 9">
            <a:extLst>
              <a:ext uri="{FF2B5EF4-FFF2-40B4-BE49-F238E27FC236}">
                <a16:creationId xmlns:a16="http://schemas.microsoft.com/office/drawing/2014/main" xmlns="" id="{7C7E7B18-D05F-4C44-8718-8C671160FC98}"/>
              </a:ext>
            </a:extLst>
          </p:cNvPr>
          <p:cNvSpPr txBox="1">
            <a:spLocks/>
          </p:cNvSpPr>
          <p:nvPr/>
        </p:nvSpPr>
        <p:spPr>
          <a:xfrm>
            <a:off x="9630384" y="1599400"/>
            <a:ext cx="1201742" cy="8239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b="1" spc="5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400" b="1" spc="5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spc="5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endParaRPr lang="ru-RU" sz="1400" b="1" spc="5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856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>
            <a:extLst>
              <a:ext uri="{FF2B5EF4-FFF2-40B4-BE49-F238E27FC236}">
                <a16:creationId xmlns:a16="http://schemas.microsoft.com/office/drawing/2014/main" xmlns="" id="{B1B29E87-9C2C-400B-834D-4E4BD6E94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277" y="338748"/>
            <a:ext cx="10515600" cy="1325563"/>
          </a:xfrm>
        </p:spPr>
        <p:txBody>
          <a:bodyPr rtlCol="0" anchor="ctr">
            <a:normAutofit/>
          </a:bodyPr>
          <a:lstStyle/>
          <a:p>
            <a:pPr>
              <a:spcBef>
                <a:spcPts val="1000"/>
              </a:spcBef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Основные параметры бюджета на 2026-2028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года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</a:b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млн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 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ea typeface="+mn-ea"/>
                <a:cs typeface="Arial" panose="020B0604020202020204" pitchFamily="34" charset="0"/>
              </a:rPr>
              <a:t>руб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67A559BE-816C-475D-9ADA-DDFDF14A4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/>
              <a:t>Набор слайдов для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8597536-70D1-46C0-A2A2-51A6BB21D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ru-RU" smtClean="0"/>
              <a:pPr rtl="0"/>
              <a:t>3</a:t>
            </a:fld>
            <a:endParaRPr lang="ru-RU"/>
          </a:p>
        </p:txBody>
      </p:sp>
      <p:graphicFrame>
        <p:nvGraphicFramePr>
          <p:cNvPr id="17" name="Таблица 9">
            <a:extLst>
              <a:ext uri="{FF2B5EF4-FFF2-40B4-BE49-F238E27FC236}">
                <a16:creationId xmlns:a16="http://schemas.microsoft.com/office/drawing/2014/main" xmlns="" id="{D6E90A56-AF21-45DC-A08C-27875260C7CB}"/>
              </a:ext>
            </a:extLst>
          </p:cNvPr>
          <p:cNvGraphicFramePr>
            <a:graphicFrameLocks noGrp="1"/>
          </p:cNvGraphicFramePr>
          <p:nvPr>
            <p:ph type="dgm" sz="quarter" idx="15"/>
            <p:extLst>
              <p:ext uri="{D42A27DB-BD31-4B8C-83A1-F6EECF244321}">
                <p14:modId xmlns:p14="http://schemas.microsoft.com/office/powerpoint/2010/main" xmlns="" val="1533169185"/>
              </p:ext>
            </p:extLst>
          </p:nvPr>
        </p:nvGraphicFramePr>
        <p:xfrm>
          <a:off x="1653988" y="2082986"/>
          <a:ext cx="9257302" cy="2562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3360">
                  <a:extLst>
                    <a:ext uri="{9D8B030D-6E8A-4147-A177-3AD203B41FA5}">
                      <a16:colId xmlns:a16="http://schemas.microsoft.com/office/drawing/2014/main" xmlns="" val="3446012419"/>
                    </a:ext>
                  </a:extLst>
                </a:gridCol>
                <a:gridCol w="1700587">
                  <a:extLst>
                    <a:ext uri="{9D8B030D-6E8A-4147-A177-3AD203B41FA5}">
                      <a16:colId xmlns:a16="http://schemas.microsoft.com/office/drawing/2014/main" xmlns="" val="4052646397"/>
                    </a:ext>
                  </a:extLst>
                </a:gridCol>
                <a:gridCol w="2097894">
                  <a:extLst>
                    <a:ext uri="{9D8B030D-6E8A-4147-A177-3AD203B41FA5}">
                      <a16:colId xmlns:a16="http://schemas.microsoft.com/office/drawing/2014/main" xmlns="" val="1935352797"/>
                    </a:ext>
                  </a:extLst>
                </a:gridCol>
                <a:gridCol w="2255461">
                  <a:extLst>
                    <a:ext uri="{9D8B030D-6E8A-4147-A177-3AD203B41FA5}">
                      <a16:colId xmlns:a16="http://schemas.microsoft.com/office/drawing/2014/main" xmlns="" val="1218263486"/>
                    </a:ext>
                  </a:extLst>
                </a:gridCol>
              </a:tblGrid>
              <a:tr h="284706">
                <a:tc>
                  <a:txBody>
                    <a:bodyPr/>
                    <a:lstStyle/>
                    <a:p>
                      <a:pPr algn="l" rtl="0" fontAlgn="b"/>
                      <a:endParaRPr lang="ru-RU" sz="1200" b="0" i="0" u="none" strike="noStrike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1" u="none" strike="noStrike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2026 г.</a:t>
                      </a:r>
                      <a:endParaRPr lang="ru-RU" sz="1200" b="1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1" u="none" strike="noStrike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2027 г.</a:t>
                      </a:r>
                      <a:endParaRPr lang="ru-RU" sz="1200" b="1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1" u="none" strike="noStrike" noProof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2028 г.</a:t>
                      </a:r>
                      <a:endParaRPr lang="ru-RU" sz="1200" b="1" i="0" u="none" strike="noStrike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40773105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200" b="0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Доходы</a:t>
                      </a:r>
                      <a:endParaRPr lang="ru-RU" sz="12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25 414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26 476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26 663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42911372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lvl="1" algn="l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Безвозмездные поступления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12 703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13 484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13 451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43393929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lvl="1" algn="l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11 487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11 729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11 909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5711469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lvl="1" algn="l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1 224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1 263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1 303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98944196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200" b="0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Расходы</a:t>
                      </a: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25 839</a:t>
                      </a:r>
                      <a:endParaRPr lang="ru-RU" sz="12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26 476</a:t>
                      </a:r>
                      <a:endParaRPr lang="ru-RU" sz="12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200" b="0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26 663</a:t>
                      </a:r>
                      <a:endParaRPr lang="ru-RU" sz="12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41422160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marL="457200" lvl="1" indent="0" algn="l" rtl="0" fontAlgn="b">
                        <a:buFont typeface="Arial" panose="020B0604020202020204" pitchFamily="34" charset="0"/>
                        <a:buNone/>
                      </a:pPr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Местные полномочия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13 320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13 429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13 217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62407092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marL="457200" lvl="1" indent="0" algn="l" rtl="0" fontAlgn="b">
                        <a:buFont typeface="Arial" panose="020B0604020202020204" pitchFamily="34" charset="0"/>
                        <a:buNone/>
                      </a:pPr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Переданные полномочия (МБТ)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12 519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13 047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13 445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06368409"/>
                  </a:ext>
                </a:extLst>
              </a:tr>
              <a:tr h="28470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200" b="0" i="0" u="none" strike="noStrike" kern="1200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Дефицит</a:t>
                      </a:r>
                      <a:endParaRPr lang="ru-RU" sz="1200" b="0" i="0" u="none" strike="noStrike" kern="1200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4019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425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u="none" strike="noStrike" noProof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ru-RU" sz="1200" b="0" i="0" u="none" strike="noStrike" noProof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61" marR="76261" marT="38130" marB="38130" anchor="ctr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11456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6997565"/>
      </p:ext>
    </p:extLst>
  </p:cSld>
  <p:clrMapOvr>
    <a:masterClrMapping/>
  </p:clrMapOvr>
</p:sld>
</file>

<file path=ppt/theme/theme1.xml><?xml version="1.0" encoding="utf-8"?>
<a:theme xmlns:a="http://schemas.openxmlformats.org/drawingml/2006/main" name="Одиночная линия">
  <a:themeElements>
    <a:clrScheme name="Custom 1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F4EF"/>
      </a:accent1>
      <a:accent2>
        <a:srgbClr val="F7F6F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onoline" id="{080CB5C6-FA0A-40B0-8C1A-A4BA88D91EE0}" vid="{DC98E595-77B2-413A-A4EA-B47400BD13CB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5DC67E-4FAC-4989-A1C6-9CCFAE7240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14FED0-9A95-4A83-8CAA-A3BB5938F80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BC4BA2C8-4C3C-4809-AD4F-FED9B4D74B8F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Colorful Certificate</Template>
  <TotalTime>0</TotalTime>
  <Words>213</Words>
  <Application>Microsoft Office PowerPoint</Application>
  <PresentationFormat>Произвольный</PresentationFormat>
  <Paragraphs>75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Одиночная линия</vt:lpstr>
      <vt:lpstr>Слайд 1</vt:lpstr>
      <vt:lpstr>Слайд 2</vt:lpstr>
      <vt:lpstr>Основные параметры бюджета на 2026-2028 года млн руб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2021-06-15T17:20:32Z</dcterms:created>
  <dcterms:modified xsi:type="dcterms:W3CDTF">2025-11-14T07:40:18Z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